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9" r:id="rId3"/>
    <p:sldId id="290" r:id="rId4"/>
    <p:sldId id="296" r:id="rId5"/>
    <p:sldId id="304" r:id="rId6"/>
    <p:sldId id="297" r:id="rId7"/>
    <p:sldId id="258" r:id="rId8"/>
    <p:sldId id="305" r:id="rId9"/>
    <p:sldId id="262" r:id="rId10"/>
    <p:sldId id="281" r:id="rId11"/>
    <p:sldId id="293" r:id="rId12"/>
    <p:sldId id="295" r:id="rId13"/>
    <p:sldId id="292" r:id="rId14"/>
    <p:sldId id="30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CC"/>
    <a:srgbClr val="0000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40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9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5A4184-0F3C-4FCA-9753-9308866F0135}" type="datetime1">
              <a:rPr lang="en-US"/>
              <a:pPr/>
              <a:t>6/2/11</a:t>
            </a:fld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801E7D-9CF5-48E4-B035-62FAA73881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CF6DE5E-F5FA-418F-85D8-D6DEC2410D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9E841-989C-44DF-944B-7879AD204E23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F6771-EACC-4494-BAC0-B6ED72A770A2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8A864-894F-424F-9F1B-A2466F71D342}" type="slidenum">
              <a:rPr lang="en-US"/>
              <a:pPr/>
              <a:t>9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6DE5E-F5FA-418F-85D8-D6DEC2410D9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3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" cy="914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76200"/>
            <a:ext cx="21717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3627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40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7400" y="1143000"/>
            <a:ext cx="4140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7400" y="3695700"/>
            <a:ext cx="4140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40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143000"/>
            <a:ext cx="4140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" cy="914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40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143000"/>
            <a:ext cx="4140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4328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681" name="Rectangle 9"/>
          <p:cNvSpPr>
            <a:spLocks noChangeArrowheads="1"/>
          </p:cNvSpPr>
          <p:nvPr userDrawn="1"/>
        </p:nvSpPr>
        <p:spPr bwMode="auto">
          <a:xfrm>
            <a:off x="1066800" y="0"/>
            <a:ext cx="8077200" cy="91440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7772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84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 userDrawn="1"/>
        </p:nvSpPr>
        <p:spPr bwMode="auto">
          <a:xfrm>
            <a:off x="-76200" y="609600"/>
            <a:ext cx="1066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/>
              <a:t>ICS ’11</a:t>
            </a:r>
          </a:p>
        </p:txBody>
      </p:sp>
      <p:pic>
        <p:nvPicPr>
          <p:cNvPr id="1031" name="Picture 4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1524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2" name="Picture 4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1000" y="6096000"/>
            <a:ext cx="13716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3" name="Picture 49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096000"/>
            <a:ext cx="1143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4" name="Picture 50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58000" y="6096000"/>
            <a:ext cx="1143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5" name="Picture 51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29000" y="6096000"/>
            <a:ext cx="1143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6" name="Picture 52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86000" y="6096000"/>
            <a:ext cx="1143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7" name="Picture 53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72000" y="6096000"/>
            <a:ext cx="1143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8" name="Picture 55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15000" y="6096000"/>
            <a:ext cx="1143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9" name="Picture 57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143000" y="6094413"/>
            <a:ext cx="1219200" cy="76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92100" indent="-292100" algn="l" rtl="0" eaLnBrk="0" fontAlgn="base" hangingPunct="0">
        <a:lnSpc>
          <a:spcPts val="2400"/>
        </a:lnSpc>
        <a:spcBef>
          <a:spcPts val="1200"/>
        </a:spcBef>
        <a:spcAft>
          <a:spcPts val="400"/>
        </a:spcAft>
        <a:buClr>
          <a:srgbClr val="0000CC"/>
        </a:buClr>
        <a:buFont typeface="Wingdings" pitchFamily="-107" charset="2"/>
        <a:buChar char="v"/>
        <a:defRPr sz="2000" b="1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800100" indent="-342900" algn="l" rtl="0" eaLnBrk="0" fontAlgn="base" hangingPunct="0">
        <a:lnSpc>
          <a:spcPts val="2400"/>
        </a:lnSpc>
        <a:spcBef>
          <a:spcPct val="0"/>
        </a:spcBef>
        <a:spcAft>
          <a:spcPts val="400"/>
        </a:spcAft>
        <a:buClr>
          <a:srgbClr val="0000CC"/>
        </a:buClr>
        <a:buFont typeface="Wingdings" pitchFamily="-107" charset="2"/>
        <a:buChar char="v"/>
        <a:defRPr sz="2000">
          <a:solidFill>
            <a:srgbClr val="000000"/>
          </a:solidFill>
          <a:latin typeface="+mn-lt"/>
          <a:ea typeface="ＭＳ Ｐゴシック" pitchFamily="-107" charset="-128"/>
        </a:defRPr>
      </a:lvl2pPr>
      <a:lvl3pPr marL="914400" algn="l" rtl="0" eaLnBrk="0" fontAlgn="base" hangingPunct="0">
        <a:lnSpc>
          <a:spcPts val="2400"/>
        </a:lnSpc>
        <a:spcBef>
          <a:spcPct val="0"/>
        </a:spcBef>
        <a:spcAft>
          <a:spcPts val="400"/>
        </a:spcAft>
        <a:buClr>
          <a:srgbClr val="0000CC"/>
        </a:buClr>
        <a:buFont typeface="Wingdings" pitchFamily="-107" charset="2"/>
        <a:buChar char="v"/>
        <a:defRPr sz="2000">
          <a:solidFill>
            <a:srgbClr val="000000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419600"/>
            <a:ext cx="5791200" cy="1676400"/>
          </a:xfrm>
        </p:spPr>
        <p:txBody>
          <a:bodyPr/>
          <a:lstStyle/>
          <a:p>
            <a:pPr algn="l"/>
            <a:r>
              <a:rPr lang="en-US" b="0" smtClean="0"/>
              <a:t>General Chair:</a:t>
            </a:r>
            <a:r>
              <a:rPr lang="en-US" smtClean="0"/>
              <a:t> 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800" smtClean="0"/>
              <a:t>David K. Lowenthal (Arizona)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800" smtClean="0"/>
              <a:t>	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8001000" cy="762000"/>
          </a:xfrm>
        </p:spPr>
        <p:txBody>
          <a:bodyPr/>
          <a:lstStyle/>
          <a:p>
            <a:pPr algn="ctr"/>
            <a:r>
              <a:rPr lang="en-US" sz="4000" smtClean="0"/>
              <a:t>ICS ’11 in Tucson, Arizona</a:t>
            </a:r>
          </a:p>
        </p:txBody>
      </p:sp>
      <p:sp>
        <p:nvSpPr>
          <p:cNvPr id="17412" name="Rectangle 18"/>
          <p:cNvSpPr>
            <a:spLocks noChangeArrowheads="1"/>
          </p:cNvSpPr>
          <p:nvPr/>
        </p:nvSpPr>
        <p:spPr bwMode="auto">
          <a:xfrm>
            <a:off x="4495800" y="4419600"/>
            <a:ext cx="44958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lnSpc>
                <a:spcPts val="2400"/>
              </a:lnSpc>
              <a:spcBef>
                <a:spcPts val="1200"/>
              </a:spcBef>
              <a:spcAft>
                <a:spcPts val="400"/>
              </a:spcAft>
              <a:buClr>
                <a:srgbClr val="0000CC"/>
              </a:buClr>
              <a:buFont typeface="Wingdings" pitchFamily="-107" charset="2"/>
              <a:buNone/>
            </a:pPr>
            <a:r>
              <a:rPr lang="en-US" sz="2000">
                <a:solidFill>
                  <a:srgbClr val="000000"/>
                </a:solidFill>
              </a:rPr>
              <a:t>PC Co-Chairs:</a:t>
            </a:r>
            <a:r>
              <a:rPr lang="en-US" sz="20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ts val="2400"/>
              </a:lnSpc>
              <a:buClr>
                <a:srgbClr val="0000CC"/>
              </a:buClr>
              <a:buFont typeface="Wingdings" pitchFamily="-107" charset="2"/>
              <a:buNone/>
            </a:pPr>
            <a:r>
              <a:rPr lang="en-US" sz="1800" b="1">
                <a:solidFill>
                  <a:srgbClr val="000000"/>
                </a:solidFill>
              </a:rPr>
              <a:t>Bronis R. de Supinski (LLNL)</a:t>
            </a:r>
          </a:p>
          <a:p>
            <a:pPr>
              <a:lnSpc>
                <a:spcPts val="2400"/>
              </a:lnSpc>
              <a:buClr>
                <a:srgbClr val="0000CC"/>
              </a:buClr>
              <a:buFont typeface="Wingdings" pitchFamily="-107" charset="2"/>
              <a:buNone/>
            </a:pPr>
            <a:r>
              <a:rPr lang="en-US" sz="1800" b="1">
                <a:solidFill>
                  <a:srgbClr val="000000"/>
                </a:solidFill>
              </a:rPr>
              <a:t>Sally A. McKee (Chalmers)</a:t>
            </a:r>
          </a:p>
        </p:txBody>
      </p:sp>
      <p:pic>
        <p:nvPicPr>
          <p:cNvPr id="1741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305800" cy="2562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8686800" y="1295400"/>
            <a:ext cx="152400" cy="2819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772400" cy="685800"/>
          </a:xfrm>
        </p:spPr>
        <p:txBody>
          <a:bodyPr/>
          <a:lstStyle/>
          <a:p>
            <a:r>
              <a:rPr lang="en-US" dirty="0" smtClean="0"/>
              <a:t>Conference Outing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4953000" cy="4953000"/>
          </a:xfrm>
        </p:spPr>
        <p:txBody>
          <a:bodyPr/>
          <a:lstStyle/>
          <a:p>
            <a:r>
              <a:rPr lang="en-US" sz="1800" smtClean="0"/>
              <a:t>Pima Air and Space Museum + Banquet</a:t>
            </a:r>
          </a:p>
          <a:p>
            <a:pPr lvl="1"/>
            <a:r>
              <a:rPr lang="en-US" sz="1800" smtClean="0"/>
              <a:t>Sponsored by Intel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2028825"/>
            <a:ext cx="5376862" cy="3381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914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273550"/>
          </a:xfrm>
        </p:spPr>
        <p:txBody>
          <a:bodyPr/>
          <a:lstStyle/>
          <a:p>
            <a:r>
              <a:rPr lang="en-US" smtClean="0"/>
              <a:t>Outstanding pool of submissions (161)</a:t>
            </a:r>
          </a:p>
          <a:p>
            <a:r>
              <a:rPr lang="en-US" smtClean="0"/>
              <a:t>Accepted 22% (35 papers)</a:t>
            </a:r>
          </a:p>
          <a:p>
            <a:pPr lvl="1"/>
            <a:r>
              <a:rPr lang="en-US" smtClean="0"/>
              <a:t>At least four reviews for all papers</a:t>
            </a:r>
          </a:p>
          <a:p>
            <a:pPr lvl="1"/>
            <a:r>
              <a:rPr lang="en-US" smtClean="0"/>
              <a:t>Reviews by 70 PC members</a:t>
            </a:r>
          </a:p>
          <a:p>
            <a:pPr lvl="1"/>
            <a:r>
              <a:rPr lang="en-US" smtClean="0"/>
              <a:t>Plus over 135 external reviewers</a:t>
            </a:r>
          </a:p>
          <a:p>
            <a:pPr lvl="1"/>
            <a:r>
              <a:rPr lang="en-US" smtClean="0"/>
              <a:t>Two stage review process</a:t>
            </a:r>
          </a:p>
          <a:p>
            <a:pPr lvl="1"/>
            <a:r>
              <a:rPr lang="en-US" smtClean="0"/>
              <a:t>Rebuttals overlapped with second review phase</a:t>
            </a:r>
          </a:p>
          <a:p>
            <a:r>
              <a:rPr lang="en-US" smtClean="0"/>
              <a:t>Three “Best Paper Finalists” (next session)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Committee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PC Meeting</a:t>
            </a:r>
          </a:p>
          <a:p>
            <a:pPr lvl="1"/>
            <a:r>
              <a:rPr lang="en-US" smtClean="0"/>
              <a:t>Arrangements by Boyana Norris</a:t>
            </a:r>
          </a:p>
          <a:p>
            <a:pPr lvl="1"/>
            <a:r>
              <a:rPr lang="en-US" smtClean="0"/>
              <a:t>Held in Chicago on February 26, 2011</a:t>
            </a:r>
          </a:p>
          <a:p>
            <a:pPr lvl="1"/>
            <a:r>
              <a:rPr lang="en-US" smtClean="0"/>
              <a:t>47 attendees, several others by telephone</a:t>
            </a:r>
          </a:p>
          <a:p>
            <a:pPr lvl="1"/>
            <a:r>
              <a:rPr lang="en-US" smtClean="0"/>
              <a:t>Discussed all papers with an average of weak accept or above</a:t>
            </a:r>
          </a:p>
          <a:p>
            <a:pPr lvl="2"/>
            <a:r>
              <a:rPr lang="en-US" smtClean="0"/>
              <a:t>First round review average determined discussion threshold</a:t>
            </a:r>
          </a:p>
          <a:p>
            <a:pPr lvl="2"/>
            <a:r>
              <a:rPr lang="en-US" smtClean="0"/>
              <a:t>Also discussed selected other papers</a:t>
            </a:r>
          </a:p>
          <a:p>
            <a:pPr lvl="1"/>
            <a:r>
              <a:rPr lang="en-US" smtClean="0"/>
              <a:t>Finished on time, including best paper candidate selection</a:t>
            </a:r>
          </a:p>
          <a:p>
            <a:r>
              <a:rPr lang="en-US" smtClean="0"/>
              <a:t>Special thanks to ICS11 Web Chair, Barry Rountree, for invaluable support in general and at the  PC meeting in particular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Committee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81600"/>
          </a:xfrm>
        </p:spPr>
        <p:txBody>
          <a:bodyPr numCol="2"/>
          <a:lstStyle/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Tor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Aamodt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University 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of British Columbia</a:t>
            </a:r>
            <a:br>
              <a:rPr lang="en-US" sz="1400" b="0" dirty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Nancy M. 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Amato	Texas 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A&amp;M University</a:t>
            </a:r>
            <a:br>
              <a:rPr lang="en-US" sz="1400" b="0" dirty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Dorian C. 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Arnold	University 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of New Mexico</a:t>
            </a:r>
            <a:br>
              <a:rPr lang="en-US" sz="1400" b="0" dirty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>
                <a:latin typeface="Calibri" pitchFamily="-107" charset="0"/>
                <a:ea typeface="+mn-ea"/>
                <a:cs typeface="+mn-cs"/>
              </a:rPr>
              <a:t>Sandro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>
                <a:latin typeface="Calibri" pitchFamily="-107" charset="0"/>
                <a:ea typeface="+mn-ea"/>
                <a:cs typeface="+mn-cs"/>
              </a:rPr>
              <a:t>Bartolini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	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Universita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>
                <a:latin typeface="Calibri" pitchFamily="-107" charset="0"/>
                <a:ea typeface="+mn-ea"/>
                <a:cs typeface="+mn-cs"/>
              </a:rPr>
              <a:t>degli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>
                <a:latin typeface="Calibri" pitchFamily="-107" charset="0"/>
                <a:ea typeface="+mn-ea"/>
                <a:cs typeface="+mn-cs"/>
              </a:rPr>
              <a:t>Studi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>
                <a:latin typeface="Calibri" pitchFamily="-107" charset="0"/>
                <a:ea typeface="+mn-ea"/>
                <a:cs typeface="+mn-cs"/>
              </a:rPr>
              <a:t>di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 Siena</a:t>
            </a:r>
            <a:br>
              <a:rPr lang="en-US" sz="1400" b="0" dirty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>
                <a:latin typeface="Calibri" pitchFamily="-107" charset="0"/>
                <a:ea typeface="+mn-ea"/>
                <a:cs typeface="+mn-cs"/>
              </a:rPr>
              <a:t>Taisuke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Boku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University 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of Tsukuba</a:t>
            </a:r>
            <a:br>
              <a:rPr lang="en-US" sz="1400" b="0" dirty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David 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Brooks	Harvard 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University</a:t>
            </a:r>
            <a:br>
              <a:rPr lang="en-US" sz="1400" b="0" dirty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Alfredo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Buttari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Institut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de </a:t>
            </a:r>
            <a:r>
              <a:rPr lang="en-US" sz="1400" b="0" dirty="0" err="1">
                <a:latin typeface="Calibri" pitchFamily="-107" charset="0"/>
                <a:ea typeface="+mn-ea"/>
                <a:cs typeface="+mn-cs"/>
              </a:rPr>
              <a:t>Recherche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e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	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Informatique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de 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Toulouse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Gregory 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T. 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Byrd	North 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Carolina State University</a:t>
            </a:r>
            <a:br>
              <a:rPr lang="en-US" sz="1400" b="0" dirty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John 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Carter	IBM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/>
            </a:r>
            <a:br>
              <a:rPr lang="en-US" sz="1400" b="0" dirty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Jacqueline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Chame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ISI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, University of 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Southern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California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/>
            </a:r>
            <a:br>
              <a:rPr lang="en-US" sz="1400" b="0" dirty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>
                <a:latin typeface="Calibri" pitchFamily="-107" charset="0"/>
                <a:ea typeface="+mn-ea"/>
                <a:cs typeface="+mn-cs"/>
              </a:rPr>
              <a:t>Almadena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Chtchelkanova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National 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Science Foundation</a:t>
            </a:r>
            <a:br>
              <a:rPr lang="en-US" sz="1400" b="0" dirty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>
                <a:latin typeface="Calibri" pitchFamily="-107" charset="0"/>
                <a:ea typeface="+mn-ea"/>
                <a:cs typeface="+mn-cs"/>
              </a:rPr>
              <a:t>Jaewoong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Chung	AMD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/>
            </a:r>
            <a:br>
              <a:rPr lang="en-US" sz="1400" b="0" dirty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Marcelo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Cintra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University 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of Edinburgh</a:t>
            </a:r>
            <a:br>
              <a:rPr lang="en-US" sz="1400" b="0" dirty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Jesus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Corbal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Intel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/>
            </a:r>
            <a:br>
              <a:rPr lang="en-US" sz="1400" b="0" dirty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>
                <a:latin typeface="Calibri" pitchFamily="-107" charset="0"/>
                <a:ea typeface="+mn-ea"/>
                <a:cs typeface="+mn-cs"/>
              </a:rPr>
              <a:t>Luiz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 De 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Rose	Cray</a:t>
            </a: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, Inc.</a:t>
            </a:r>
            <a:br>
              <a:rPr lang="en-US" sz="1400" b="0" dirty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>
                <a:latin typeface="Calibri" pitchFamily="-107" charset="0"/>
                <a:ea typeface="+mn-ea"/>
                <a:cs typeface="+mn-cs"/>
              </a:rPr>
              <a:t>James </a:t>
            </a:r>
            <a:r>
              <a:rPr lang="en-US" sz="1400" b="0" dirty="0" err="1">
                <a:latin typeface="Calibri" pitchFamily="-107" charset="0"/>
                <a:ea typeface="+mn-ea"/>
                <a:cs typeface="+mn-cs"/>
              </a:rPr>
              <a:t>Dehnert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	Google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Evelyn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Duesterwald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IBM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Alejandro Duran	Barcelona Supercomputing Center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Rudolf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Eigenmann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Purdue University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84363" algn="l"/>
              </a:tabLst>
              <a:defRPr/>
            </a:pPr>
            <a:endParaRPr lang="en-US" sz="1400" b="0" dirty="0" smtClean="0">
              <a:latin typeface="Calibri" pitchFamily="-107" charset="0"/>
              <a:ea typeface="+mn-ea"/>
              <a:cs typeface="+mn-cs"/>
            </a:endParaRP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84363" algn="l"/>
              </a:tabLst>
              <a:defRPr/>
            </a:pPr>
            <a:endParaRPr lang="en-US" sz="1400" b="0" dirty="0" smtClean="0">
              <a:latin typeface="Calibri" pitchFamily="-107" charset="0"/>
              <a:ea typeface="+mn-ea"/>
              <a:cs typeface="+mn-cs"/>
            </a:endParaRP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84363" algn="l"/>
              </a:tabLst>
              <a:defRPr/>
            </a:pP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Babak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Falsafi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Ecole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Polytechnique</a:t>
            </a:r>
            <a:endParaRPr lang="en-US" sz="1400" b="0" dirty="0" smtClean="0">
              <a:latin typeface="Calibri" pitchFamily="-107" charset="0"/>
              <a:ea typeface="+mn-ea"/>
              <a:cs typeface="+mn-cs"/>
            </a:endParaRP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Federale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de Lausanne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Diana Franklin	University of California at 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Santa Barbara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Todd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Gamblin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Lawrence Livermore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National Laboratory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Ada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Gavrilovska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Georgia Institute of Technology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Roberto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Gioiosa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Barcelona Supercomputing Center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Maya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Gokhale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Lawrence Livermore 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National Laboratory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Ganesh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Gopalakrishnan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University of Utah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William D.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Gropp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University of Illinois at 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Urbana-Champaign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Mary Hall	University of Utah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Torsten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Hoefler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University of Illinois at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Urbana-Champaign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Jeffrey K. Hollingsworth	University of Maryland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Mary Jane Irwin	Pennsylvania State University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Canturk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Isci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IBM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Natalie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Enright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Jerger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University of Toronto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Lizy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John	University of Texas at Austin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Russ Joseph	Northwestern University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endParaRPr lang="en-US" sz="1000" b="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Committee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 numCol="2"/>
          <a:lstStyle/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Zhiling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Lan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Illinois Institute of Technology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Benjamin C. Lee	Duke University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Richard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Lethin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Reservoir Labs, Inc. and 		Yale University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Gabriel H.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Loh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Georgia Institute of Technology 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and AMD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Sonia Lopez Alarcon	Rochester Institute of 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Technology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Naoya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Maruyama	Tokyo Institute of Technology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Shirley Moore	University of Tennessee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Tali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Moreshet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Swarthmore College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Matthias S. Mueller	Dresden University of 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Technology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Yang Ni	Intel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Dimitrios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Nikolopoulos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FORTH-ICS and 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University of Crete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Boyana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Norris	Argonne National Laboratory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Daniel Ortega	Intel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Padma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Raghavan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Pennsylvania State University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Steven K. Reinhardt	AMD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Suzanne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Rivoire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Sonoma State University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endParaRPr lang="en-US" sz="1400" b="0" dirty="0" smtClean="0">
              <a:latin typeface="Calibri" pitchFamily="-107" charset="0"/>
              <a:ea typeface="+mn-ea"/>
              <a:cs typeface="+mn-cs"/>
            </a:endParaRP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endParaRPr lang="en-US" sz="1400" b="0" dirty="0" smtClean="0">
              <a:latin typeface="Calibri" pitchFamily="-107" charset="0"/>
              <a:ea typeface="+mn-ea"/>
              <a:cs typeface="+mn-cs"/>
            </a:endParaRP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endParaRPr lang="en-US" sz="1400" b="0" dirty="0" smtClean="0">
              <a:latin typeface="Calibri" pitchFamily="-107" charset="0"/>
              <a:ea typeface="+mn-ea"/>
              <a:cs typeface="+mn-cs"/>
            </a:endParaRP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endParaRPr lang="en-US" sz="1400" b="0" dirty="0" smtClean="0">
              <a:latin typeface="Calibri" pitchFamily="-107" charset="0"/>
              <a:ea typeface="+mn-ea"/>
              <a:cs typeface="+mn-cs"/>
            </a:endParaRP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Philip C. Roth	Oak Ridge National Laboratory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Valentina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Salapura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IBM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Martin Schulz	Lawrence Livermore 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National Laboratory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Kelly A. Shaw	University of Richmond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Magnus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Sjalander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Chalmers University of Technology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Kevin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Skadron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                  	University of Virginia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Lauren L. Smith                 	US Department of Defense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Allan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Snavely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                  	San Diego Supercomputer Center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Karin Strauss                   	Microsoft Research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Nathan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Tallent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                 	Rice University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Valerie Taylor                  	Texas A&amp;M University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Patricia J. Teller              	University of Texas at El Paso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Rajeev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Thakur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                  	Argonne National Laboratory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Gary Tyson	Florida State University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Thomas F.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Wenisch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	University of Michigan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Patrick Widener	Emory University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Qing Yi	University of Texas at San Antonio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Mohamed </a:t>
            </a: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Zahran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	CUNY/NYU</a:t>
            </a:r>
            <a:br>
              <a:rPr lang="en-US" sz="1400" b="0" dirty="0" smtClean="0">
                <a:latin typeface="Calibri" pitchFamily="-107" charset="0"/>
                <a:ea typeface="+mn-ea"/>
                <a:cs typeface="+mn-cs"/>
              </a:rPr>
            </a:br>
            <a:r>
              <a:rPr lang="en-US" sz="1400" b="0" dirty="0" err="1" smtClean="0">
                <a:latin typeface="Calibri" pitchFamily="-107" charset="0"/>
                <a:ea typeface="+mn-ea"/>
                <a:cs typeface="+mn-cs"/>
              </a:rPr>
              <a:t>Lixin</a:t>
            </a:r>
            <a:r>
              <a:rPr lang="en-US" sz="1400" b="0" dirty="0" smtClean="0">
                <a:latin typeface="Calibri" pitchFamily="-107" charset="0"/>
                <a:ea typeface="+mn-ea"/>
                <a:cs typeface="+mn-cs"/>
              </a:rPr>
              <a:t> Zhang	Institute of Computing Technology</a:t>
            </a:r>
            <a:r>
              <a:rPr lang="en-US" sz="1000" b="0" dirty="0" smtClean="0">
                <a:ea typeface="+mn-ea"/>
                <a:cs typeface="+mn-cs"/>
              </a:rPr>
              <a:t>, 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r>
              <a:rPr lang="en-US" sz="1000" b="0" dirty="0" smtClean="0">
                <a:latin typeface="Calibri"/>
                <a:ea typeface="+mn-ea"/>
                <a:cs typeface="Calibri"/>
              </a:rPr>
              <a:t>	</a:t>
            </a:r>
            <a:r>
              <a:rPr lang="en-US" sz="1400" b="0" dirty="0" smtClean="0">
                <a:latin typeface="Calibri"/>
                <a:ea typeface="+mn-ea"/>
                <a:cs typeface="Calibri"/>
              </a:rPr>
              <a:t>Beijing</a:t>
            </a: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endParaRPr lang="en-US" sz="1400" b="0" dirty="0" smtClean="0">
              <a:latin typeface="Calibri" pitchFamily="-107" charset="0"/>
              <a:ea typeface="+mn-ea"/>
              <a:cs typeface="+mn-cs"/>
            </a:endParaRP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endParaRPr lang="en-US" sz="1400" b="0" dirty="0" smtClean="0">
              <a:latin typeface="Calibri" pitchFamily="-107" charset="0"/>
              <a:ea typeface="+mn-ea"/>
              <a:cs typeface="+mn-cs"/>
            </a:endParaRPr>
          </a:p>
          <a:p>
            <a:pPr marL="0" indent="-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7" charset="2"/>
              <a:buNone/>
              <a:tabLst>
                <a:tab pos="1884363" algn="l"/>
              </a:tabLst>
              <a:defRPr/>
            </a:pPr>
            <a:endParaRPr lang="en-US" sz="1000" b="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5 Workshops and 5 Tutorials</a:t>
            </a:r>
          </a:p>
          <a:p>
            <a:r>
              <a:rPr lang="en-US" smtClean="0"/>
              <a:t>Technical program with 35 papers</a:t>
            </a:r>
          </a:p>
          <a:p>
            <a:r>
              <a:rPr lang="en-US" smtClean="0"/>
              <a:t>Poster session with 14 posters</a:t>
            </a:r>
          </a:p>
          <a:p>
            <a:r>
              <a:rPr lang="en-US" smtClean="0"/>
              <a:t>ACM Student Poster Competition</a:t>
            </a:r>
          </a:p>
          <a:p>
            <a:r>
              <a:rPr lang="en-US" smtClean="0"/>
              <a:t>Best paper award</a:t>
            </a:r>
          </a:p>
          <a:p>
            <a:r>
              <a:rPr lang="en-US" smtClean="0"/>
              <a:t>Social events</a:t>
            </a:r>
          </a:p>
          <a:p>
            <a:pPr lvl="1"/>
            <a:r>
              <a:rPr lang="en-US" smtClean="0"/>
              <a:t>Poster reception</a:t>
            </a:r>
          </a:p>
          <a:p>
            <a:pPr lvl="1"/>
            <a:r>
              <a:rPr lang="en-US" smtClean="0"/>
              <a:t>Pima Air and Space Museum + Banquet</a:t>
            </a:r>
          </a:p>
          <a:p>
            <a:pPr>
              <a:buFont typeface="Wingdings" pitchFamily="-107" charset="2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Keynotes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927225" y="1343025"/>
            <a:ext cx="6781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Sarita Adve, University of Illinois Urbana-Champaign</a:t>
            </a:r>
            <a:endParaRPr lang="en-US" sz="2000" b="1"/>
          </a:p>
          <a:p>
            <a:r>
              <a:rPr lang="en-US" sz="2000" b="1"/>
              <a:t>Rethinking Shared-Memory Languages and Hardware</a:t>
            </a: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1366838" cy="1371600"/>
          </a:xfrm>
          <a:noFill/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1295400" cy="161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90800"/>
            <a:ext cx="1343025" cy="134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7" name="Rectangle 17"/>
          <p:cNvSpPr>
            <a:spLocks noChangeArrowheads="1"/>
          </p:cNvSpPr>
          <p:nvPr/>
        </p:nvSpPr>
        <p:spPr bwMode="auto">
          <a:xfrm>
            <a:off x="1905000" y="2730500"/>
            <a:ext cx="7086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Steve Hammond, National Renewable Energy Laboratory</a:t>
            </a:r>
          </a:p>
          <a:p>
            <a:r>
              <a:rPr lang="en-US" sz="2000" b="1"/>
              <a:t>Challenges and Opportunities in Renewable Energy and Energy Efficiency</a:t>
            </a:r>
            <a:r>
              <a:rPr lang="en-US" sz="2000"/>
              <a:t/>
            </a:r>
            <a:br>
              <a:rPr lang="en-US" sz="2000"/>
            </a:br>
            <a:endParaRPr lang="en-US"/>
          </a:p>
        </p:txBody>
      </p:sp>
      <p:sp>
        <p:nvSpPr>
          <p:cNvPr id="20488" name="Rectangle 18"/>
          <p:cNvSpPr>
            <a:spLocks noChangeArrowheads="1"/>
          </p:cNvSpPr>
          <p:nvPr/>
        </p:nvSpPr>
        <p:spPr bwMode="auto">
          <a:xfrm>
            <a:off x="1905000" y="4318000"/>
            <a:ext cx="678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William D. Gropp, University of Illinois Urbana-Champaign</a:t>
            </a:r>
          </a:p>
          <a:p>
            <a:r>
              <a:rPr lang="en-US" sz="2000" b="1"/>
              <a:t>Performance Modeling as the Key to Extreme Scale Computing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Organizational Team</a:t>
            </a:r>
          </a:p>
        </p:txBody>
      </p:sp>
      <p:sp>
        <p:nvSpPr>
          <p:cNvPr id="21510" name="TextBox 14"/>
          <p:cNvSpPr txBox="1">
            <a:spLocks noChangeArrowheads="1"/>
          </p:cNvSpPr>
          <p:nvPr/>
        </p:nvSpPr>
        <p:spPr bwMode="auto">
          <a:xfrm>
            <a:off x="381000" y="2766536"/>
            <a:ext cx="190499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Chris </a:t>
            </a:r>
            <a:r>
              <a:rPr lang="en-US" sz="1400" dirty="0" err="1" smtClean="0"/>
              <a:t>Gniady</a:t>
            </a:r>
            <a:endParaRPr lang="en-US" sz="1400" dirty="0"/>
          </a:p>
          <a:p>
            <a:pPr algn="ctr"/>
            <a:r>
              <a:rPr lang="en-US" sz="1400" dirty="0" smtClean="0"/>
              <a:t>Conf. Local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Arrangements</a:t>
            </a:r>
            <a:endParaRPr lang="en-US" sz="1400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print"/>
          <a:srcRect l="16280" r="11629" b="32558"/>
          <a:stretch>
            <a:fillRect/>
          </a:stretch>
        </p:blipFill>
        <p:spPr bwMode="auto">
          <a:xfrm>
            <a:off x="381000" y="990600"/>
            <a:ext cx="1954213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331787" y="5357336"/>
            <a:ext cx="1904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Barry </a:t>
            </a:r>
            <a:r>
              <a:rPr lang="en-US" sz="1400" dirty="0" err="1" smtClean="0"/>
              <a:t>Rountree</a:t>
            </a:r>
            <a:endParaRPr lang="en-US" sz="1400" dirty="0" smtClean="0"/>
          </a:p>
          <a:p>
            <a:pPr algn="ctr"/>
            <a:r>
              <a:rPr lang="en-US" sz="1400" dirty="0" smtClean="0"/>
              <a:t>Web</a:t>
            </a:r>
            <a:endParaRPr lang="en-US" sz="1400" dirty="0"/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2563813" y="2766536"/>
            <a:ext cx="190499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Boyana</a:t>
            </a:r>
            <a:r>
              <a:rPr lang="en-US" sz="1400" dirty="0" smtClean="0"/>
              <a:t> Norris</a:t>
            </a:r>
            <a:endParaRPr lang="en-US" sz="1400" dirty="0"/>
          </a:p>
          <a:p>
            <a:pPr algn="ctr"/>
            <a:r>
              <a:rPr lang="en-US" sz="1400" dirty="0" smtClean="0"/>
              <a:t>PC Local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Arrangements</a:t>
            </a:r>
            <a:endParaRPr lang="en-US" sz="1400" dirty="0"/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2514600" y="5357336"/>
            <a:ext cx="1904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Wu </a:t>
            </a:r>
            <a:r>
              <a:rPr lang="en-US" sz="1400" dirty="0" err="1" smtClean="0"/>
              <a:t>Feng</a:t>
            </a:r>
            <a:endParaRPr lang="en-US" sz="1400" dirty="0" smtClean="0"/>
          </a:p>
          <a:p>
            <a:pPr algn="ctr"/>
            <a:r>
              <a:rPr lang="en-US" sz="1400" dirty="0" smtClean="0"/>
              <a:t>Industry</a:t>
            </a:r>
            <a:endParaRPr lang="en-US" sz="1400" dirty="0"/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4773613" y="2766536"/>
            <a:ext cx="1904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Xipeng</a:t>
            </a:r>
            <a:r>
              <a:rPr lang="en-US" sz="1400" dirty="0" smtClean="0"/>
              <a:t> </a:t>
            </a:r>
            <a:r>
              <a:rPr lang="en-US" sz="1400" dirty="0" err="1" smtClean="0"/>
              <a:t>Shen</a:t>
            </a:r>
            <a:endParaRPr lang="en-US" sz="1400" dirty="0"/>
          </a:p>
          <a:p>
            <a:pPr algn="ctr"/>
            <a:r>
              <a:rPr lang="en-US" sz="1400" dirty="0" smtClean="0"/>
              <a:t>Workshops/Tutorials</a:t>
            </a:r>
            <a:endParaRPr lang="en-US" sz="1400" dirty="0"/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4724400" y="5357336"/>
            <a:ext cx="1904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Vince Freeh</a:t>
            </a:r>
          </a:p>
          <a:p>
            <a:pPr algn="ctr"/>
            <a:r>
              <a:rPr lang="en-US" sz="1400" dirty="0" smtClean="0"/>
              <a:t>Finance</a:t>
            </a:r>
            <a:endParaRPr lang="en-US" sz="1400" dirty="0"/>
          </a:p>
        </p:txBody>
      </p: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7037387" y="2766536"/>
            <a:ext cx="1904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Daniele </a:t>
            </a:r>
            <a:r>
              <a:rPr lang="en-US" sz="1400" dirty="0" err="1" smtClean="0"/>
              <a:t>Scarpazza</a:t>
            </a:r>
            <a:endParaRPr lang="en-US" sz="1400" dirty="0"/>
          </a:p>
          <a:p>
            <a:pPr algn="ctr"/>
            <a:r>
              <a:rPr lang="en-US" sz="1400" dirty="0" smtClean="0"/>
              <a:t>Publications</a:t>
            </a:r>
            <a:endParaRPr lang="en-US" sz="1400" dirty="0"/>
          </a:p>
        </p:txBody>
      </p: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6988174" y="5357336"/>
            <a:ext cx="1904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Daniel </a:t>
            </a:r>
            <a:r>
              <a:rPr lang="en-US" sz="1400" dirty="0" err="1" smtClean="0"/>
              <a:t>Faraj</a:t>
            </a:r>
            <a:endParaRPr lang="en-US" sz="1400" dirty="0" smtClean="0"/>
          </a:p>
          <a:p>
            <a:pPr algn="ctr"/>
            <a:r>
              <a:rPr lang="en-US" sz="1400" dirty="0" smtClean="0"/>
              <a:t>Registration</a:t>
            </a:r>
            <a:endParaRPr lang="en-US" sz="1400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/>
          <a:srcRect t="11568" b="13248"/>
          <a:stretch>
            <a:fillRect/>
          </a:stretch>
        </p:blipFill>
        <p:spPr bwMode="auto">
          <a:xfrm>
            <a:off x="2667000" y="990600"/>
            <a:ext cx="18288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" name="Picture 39" descr="xipengshen.jpg"/>
          <p:cNvPicPr>
            <a:picLocks noChangeAspect="1"/>
          </p:cNvPicPr>
          <p:nvPr/>
        </p:nvPicPr>
        <p:blipFill>
          <a:blip r:embed="rId4" cstate="print"/>
          <a:srcRect l="22881" t="5556" r="15116" b="13889"/>
          <a:stretch>
            <a:fillRect/>
          </a:stretch>
        </p:blipFill>
        <p:spPr>
          <a:xfrm>
            <a:off x="4876800" y="990600"/>
            <a:ext cx="18288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4687" y="1004887"/>
            <a:ext cx="1814513" cy="181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19487"/>
            <a:ext cx="1890713" cy="189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" name="Picture 14"/>
          <p:cNvPicPr>
            <a:picLocks noChangeAspect="1" noChangeArrowheads="1"/>
          </p:cNvPicPr>
          <p:nvPr/>
        </p:nvPicPr>
        <p:blipFill>
          <a:blip r:embed="rId7" cstate="print"/>
          <a:srcRect t="5254" b="31711"/>
          <a:stretch>
            <a:fillRect/>
          </a:stretch>
        </p:blipFill>
        <p:spPr bwMode="auto">
          <a:xfrm>
            <a:off x="2667000" y="3581400"/>
            <a:ext cx="19050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8" cstate="print"/>
          <a:srcRect l="9091" t="6049" r="12122" b="43549"/>
          <a:stretch>
            <a:fillRect/>
          </a:stretch>
        </p:blipFill>
        <p:spPr bwMode="auto">
          <a:xfrm>
            <a:off x="4803648" y="3581400"/>
            <a:ext cx="1901952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9" cstate="print"/>
          <a:srcRect b="14157"/>
          <a:stretch>
            <a:fillRect/>
          </a:stretch>
        </p:blipFill>
        <p:spPr bwMode="auto">
          <a:xfrm>
            <a:off x="7086600" y="3609975"/>
            <a:ext cx="1600200" cy="18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Organizational Team</a:t>
            </a:r>
          </a:p>
        </p:txBody>
      </p:sp>
      <p:sp>
        <p:nvSpPr>
          <p:cNvPr id="21510" name="TextBox 14"/>
          <p:cNvSpPr txBox="1">
            <a:spLocks noChangeArrowheads="1"/>
          </p:cNvSpPr>
          <p:nvPr/>
        </p:nvSpPr>
        <p:spPr bwMode="auto">
          <a:xfrm>
            <a:off x="712787" y="2766536"/>
            <a:ext cx="1904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Arun</a:t>
            </a:r>
            <a:r>
              <a:rPr lang="en-US" sz="1400" dirty="0" smtClean="0"/>
              <a:t> </a:t>
            </a:r>
            <a:r>
              <a:rPr lang="en-US" sz="1400" dirty="0" err="1" smtClean="0"/>
              <a:t>Chauhan</a:t>
            </a:r>
            <a:endParaRPr lang="en-US" sz="1400" dirty="0" smtClean="0"/>
          </a:p>
          <a:p>
            <a:pPr algn="ctr"/>
            <a:r>
              <a:rPr lang="en-US" sz="1400" dirty="0" smtClean="0"/>
              <a:t>Travel Grants</a:t>
            </a:r>
            <a:endParaRPr lang="en-US" sz="1400" dirty="0"/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663574" y="5357336"/>
            <a:ext cx="1904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Shan Lu</a:t>
            </a:r>
          </a:p>
          <a:p>
            <a:pPr algn="ctr"/>
            <a:r>
              <a:rPr lang="en-US" sz="1400" dirty="0" smtClean="0"/>
              <a:t>Posters</a:t>
            </a:r>
            <a:endParaRPr lang="en-US" sz="1400" dirty="0"/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3249613" y="2766536"/>
            <a:ext cx="1904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Kirk Cameron</a:t>
            </a:r>
          </a:p>
          <a:p>
            <a:pPr algn="ctr"/>
            <a:r>
              <a:rPr lang="en-US" sz="1400" dirty="0" smtClean="0"/>
              <a:t>Publicity (US)</a:t>
            </a:r>
            <a:endParaRPr lang="en-US" sz="1400" dirty="0"/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3200400" y="5357336"/>
            <a:ext cx="1904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Anne </a:t>
            </a:r>
            <a:r>
              <a:rPr lang="en-US" sz="1400" dirty="0" err="1" smtClean="0"/>
              <a:t>Bracy</a:t>
            </a:r>
            <a:endParaRPr lang="en-US" sz="1400" dirty="0" smtClean="0"/>
          </a:p>
          <a:p>
            <a:pPr algn="ctr"/>
            <a:r>
              <a:rPr lang="en-US" sz="1400" dirty="0" smtClean="0"/>
              <a:t>Posters</a:t>
            </a:r>
            <a:endParaRPr lang="en-US" sz="1400" dirty="0"/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5916613" y="2766536"/>
            <a:ext cx="1904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Bernd Mohr</a:t>
            </a:r>
          </a:p>
          <a:p>
            <a:pPr algn="ctr"/>
            <a:r>
              <a:rPr lang="en-US" sz="1400" dirty="0" smtClean="0"/>
              <a:t>Publicity (Europe)</a:t>
            </a:r>
            <a:endParaRPr lang="en-US" sz="1400" dirty="0"/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5867400" y="5357336"/>
            <a:ext cx="1904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Martin Schulz</a:t>
            </a:r>
          </a:p>
          <a:p>
            <a:pPr algn="ctr"/>
            <a:r>
              <a:rPr lang="en-US" sz="1400" dirty="0" smtClean="0"/>
              <a:t>Vice Chair</a:t>
            </a:r>
            <a:endParaRPr lang="en-US" sz="1400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16764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t="5669" b="20648"/>
          <a:stretch>
            <a:fillRect/>
          </a:stretch>
        </p:blipFill>
        <p:spPr bwMode="auto">
          <a:xfrm>
            <a:off x="3352800" y="1066800"/>
            <a:ext cx="1752600" cy="1685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8538" y="1074073"/>
            <a:ext cx="1617662" cy="1669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 t="3125" b="18750"/>
          <a:stretch>
            <a:fillRect/>
          </a:stretch>
        </p:blipFill>
        <p:spPr bwMode="auto">
          <a:xfrm>
            <a:off x="5973762" y="3429000"/>
            <a:ext cx="1872996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443287"/>
            <a:ext cx="1890713" cy="189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7" cstate="print"/>
          <a:srcRect b="8479"/>
          <a:stretch>
            <a:fillRect/>
          </a:stretch>
        </p:blipFill>
        <p:spPr bwMode="auto">
          <a:xfrm>
            <a:off x="762000" y="3429000"/>
            <a:ext cx="19050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5170488"/>
            <a:ext cx="84931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524000" y="-304800"/>
            <a:ext cx="8229600" cy="1143000"/>
          </a:xfrm>
        </p:spPr>
        <p:txBody>
          <a:bodyPr/>
          <a:lstStyle/>
          <a:p>
            <a:r>
              <a:rPr lang="en-US" smtClean="0"/>
              <a:t>Thanks!</a:t>
            </a:r>
          </a:p>
        </p:txBody>
      </p:sp>
      <p:pic>
        <p:nvPicPr>
          <p:cNvPr id="22532" name="Picture 14" descr="intel-300dpi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114425"/>
            <a:ext cx="10382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038225"/>
            <a:ext cx="8572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143000"/>
            <a:ext cx="7524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 descr="Isilon-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9675" y="2190750"/>
            <a:ext cx="1304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NVIDIA-lo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7975" y="2409825"/>
            <a:ext cx="202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microsoftres-bw-3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1850" y="2438400"/>
            <a:ext cx="1352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8" descr="IBM-blu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3552825"/>
            <a:ext cx="1181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7" descr="HP-4c-300dp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3400425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6" descr="Rincon-Researc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34225" y="3429000"/>
            <a:ext cx="1247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7800" y="4495800"/>
            <a:ext cx="1343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4" descr="ICT-Logo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7600" y="43434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5150" y="4648200"/>
            <a:ext cx="2152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00650" y="5638800"/>
            <a:ext cx="1428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" descr="Springer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24700" y="5457825"/>
            <a:ext cx="1943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6" name="TextBox 27"/>
          <p:cNvSpPr txBox="1">
            <a:spLocks noChangeArrowheads="1"/>
          </p:cNvSpPr>
          <p:nvPr/>
        </p:nvSpPr>
        <p:spPr bwMode="auto">
          <a:xfrm>
            <a:off x="304800" y="1295400"/>
            <a:ext cx="3089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Platinum Sponsors:</a:t>
            </a:r>
          </a:p>
        </p:txBody>
      </p:sp>
      <p:sp>
        <p:nvSpPr>
          <p:cNvPr id="22547" name="TextBox 28"/>
          <p:cNvSpPr txBox="1">
            <a:spLocks noChangeArrowheads="1"/>
          </p:cNvSpPr>
          <p:nvPr/>
        </p:nvSpPr>
        <p:spPr bwMode="auto">
          <a:xfrm>
            <a:off x="838200" y="2357438"/>
            <a:ext cx="248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Gold Sponsors:</a:t>
            </a:r>
          </a:p>
        </p:txBody>
      </p:sp>
      <p:sp>
        <p:nvSpPr>
          <p:cNvPr id="22548" name="TextBox 29"/>
          <p:cNvSpPr txBox="1">
            <a:spLocks noChangeArrowheads="1"/>
          </p:cNvSpPr>
          <p:nvPr/>
        </p:nvSpPr>
        <p:spPr bwMode="auto">
          <a:xfrm>
            <a:off x="685800" y="3576638"/>
            <a:ext cx="2628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Silver Sponsors:</a:t>
            </a:r>
          </a:p>
        </p:txBody>
      </p:sp>
      <p:pic>
        <p:nvPicPr>
          <p:cNvPr id="22549" name="Picture 15" descr="acm-sigarch-blu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5319713"/>
            <a:ext cx="1676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Arrangements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Technical sessions in Salon A and B (for split sessions)</a:t>
            </a:r>
          </a:p>
          <a:p>
            <a:pPr lvl="1"/>
            <a:r>
              <a:rPr lang="en-US" sz="1800" smtClean="0"/>
              <a:t>Generally, single sessions before lunch and split sessions after lunch</a:t>
            </a:r>
          </a:p>
          <a:p>
            <a:r>
              <a:rPr lang="en-US" sz="1800" smtClean="0"/>
              <a:t>Poster sessions</a:t>
            </a:r>
          </a:p>
          <a:p>
            <a:pPr lvl="1"/>
            <a:r>
              <a:rPr lang="en-US" sz="1800" smtClean="0"/>
              <a:t>ACM Student Poster Competition: today at lunch</a:t>
            </a:r>
          </a:p>
          <a:p>
            <a:pPr lvl="2"/>
            <a:r>
              <a:rPr lang="en-US" sz="1800" smtClean="0"/>
              <a:t> Finalists will give talks tomorrow at 1:30PM</a:t>
            </a:r>
          </a:p>
          <a:p>
            <a:pPr lvl="1"/>
            <a:r>
              <a:rPr lang="en-US" sz="1800" smtClean="0"/>
              <a:t>General poster session (AMD) today at 7PM</a:t>
            </a:r>
          </a:p>
          <a:p>
            <a:r>
              <a:rPr lang="en-US" sz="1800" smtClean="0"/>
              <a:t>Best paper/poster</a:t>
            </a:r>
          </a:p>
          <a:p>
            <a:pPr lvl="1"/>
            <a:r>
              <a:rPr lang="en-US" sz="1800" smtClean="0"/>
              <a:t>Best paper session (Nvidia) today at 10:30AM</a:t>
            </a:r>
          </a:p>
          <a:p>
            <a:pPr lvl="1"/>
            <a:r>
              <a:rPr lang="en-US" sz="1800" smtClean="0"/>
              <a:t>Awards presentation Friday morning</a:t>
            </a:r>
          </a:p>
          <a:p>
            <a:r>
              <a:rPr lang="en-US" sz="1800" smtClean="0"/>
              <a:t>Food and Refreshments</a:t>
            </a:r>
          </a:p>
          <a:p>
            <a:pPr lvl="1"/>
            <a:r>
              <a:rPr lang="en-US" sz="1800" smtClean="0"/>
              <a:t>Lunch buffet each day in the Flying V (outside, across parking lot)</a:t>
            </a:r>
          </a:p>
          <a:p>
            <a:pPr lvl="1"/>
            <a:r>
              <a:rPr lang="en-US" sz="1800" smtClean="0"/>
              <a:t>Breakfast and coffee breaks in foyer outside Salon 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Flying V (Lunch)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826" t="30348" r="34239" b="41536"/>
          <a:stretch>
            <a:fillRect/>
          </a:stretch>
        </p:blipFill>
        <p:spPr bwMode="auto">
          <a:xfrm>
            <a:off x="1676400" y="1066800"/>
            <a:ext cx="556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365313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Lobby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0650" y="1905000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Flying V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 bwMode="auto">
          <a:xfrm>
            <a:off x="1177039" y="3883968"/>
            <a:ext cx="804161" cy="22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892039" y="2133600"/>
            <a:ext cx="804161" cy="22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772400" cy="685800"/>
          </a:xfrm>
        </p:spPr>
        <p:txBody>
          <a:bodyPr/>
          <a:lstStyle/>
          <a:p>
            <a:r>
              <a:rPr lang="en-US" dirty="0" smtClean="0"/>
              <a:t>Things to do in Tucson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140200" cy="4953000"/>
          </a:xfrm>
        </p:spPr>
        <p:txBody>
          <a:bodyPr/>
          <a:lstStyle/>
          <a:p>
            <a:r>
              <a:rPr lang="en-US" sz="1800" smtClean="0"/>
              <a:t>Museums </a:t>
            </a:r>
          </a:p>
          <a:p>
            <a:pPr lvl="1"/>
            <a:r>
              <a:rPr lang="en-US" sz="1800" smtClean="0"/>
              <a:t>Desert Museum</a:t>
            </a:r>
          </a:p>
          <a:p>
            <a:pPr lvl="1"/>
            <a:r>
              <a:rPr lang="en-US" sz="1800" smtClean="0"/>
              <a:t>Tucson Museum of Art</a:t>
            </a:r>
          </a:p>
          <a:p>
            <a:r>
              <a:rPr lang="en-US" sz="1800" smtClean="0"/>
              <a:t>Cafes, Restaurants, Pubs</a:t>
            </a:r>
          </a:p>
          <a:p>
            <a:r>
              <a:rPr lang="en-US" sz="1800" smtClean="0"/>
              <a:t>Southwestern Culture</a:t>
            </a:r>
          </a:p>
          <a:p>
            <a:r>
              <a:rPr lang="en-US" sz="1800" smtClean="0"/>
              <a:t>Arts Performances (theater, music, symphony)</a:t>
            </a:r>
          </a:p>
          <a:p>
            <a:r>
              <a:rPr lang="en-US" sz="1800" smtClean="0"/>
              <a:t>Outdoors: Golf, Hiking (many trails), Mt. Lemmon (9,000 feet)</a:t>
            </a:r>
          </a:p>
          <a:p>
            <a:r>
              <a:rPr lang="en-US" sz="1800" smtClean="0"/>
              <a:t>Night Life</a:t>
            </a:r>
          </a:p>
          <a:p>
            <a:pPr lvl="1"/>
            <a:r>
              <a:rPr lang="en-US" sz="1800" smtClean="0"/>
              <a:t>Congress Street</a:t>
            </a:r>
          </a:p>
          <a:p>
            <a:pPr lvl="1"/>
            <a:r>
              <a:rPr lang="en-US" sz="1800" smtClean="0"/>
              <a:t>Fourth Avenue</a:t>
            </a:r>
          </a:p>
        </p:txBody>
      </p:sp>
      <p:pic>
        <p:nvPicPr>
          <p:cNvPr id="25604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066800"/>
            <a:ext cx="2185988" cy="1625600"/>
          </a:xfrm>
          <a:noFill/>
        </p:spPr>
      </p:pic>
      <p:pic>
        <p:nvPicPr>
          <p:cNvPr id="25605" name="Picture 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34200" y="1143000"/>
            <a:ext cx="2133600" cy="1543050"/>
          </a:xfrm>
          <a:noFill/>
        </p:spPr>
      </p:pic>
      <p:pic>
        <p:nvPicPr>
          <p:cNvPr id="2560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971800"/>
            <a:ext cx="4343400" cy="294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71600" cy="914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in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pl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Y:\tex\plain.pot</Template>
  <TotalTime>3197</TotalTime>
  <Words>1210</Words>
  <Application>Microsoft Macintosh PowerPoint</Application>
  <PresentationFormat>On-screen Show (4:3)</PresentationFormat>
  <Paragraphs>145</Paragraphs>
  <Slides>14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plain</vt:lpstr>
      <vt:lpstr>ICS ’11 in Tucson, Arizona</vt:lpstr>
      <vt:lpstr>Highlights</vt:lpstr>
      <vt:lpstr>Three Keynotes</vt:lpstr>
      <vt:lpstr>The Organizational Team</vt:lpstr>
      <vt:lpstr>The Organizational Team</vt:lpstr>
      <vt:lpstr>Thanks!</vt:lpstr>
      <vt:lpstr>Conference Arrangements</vt:lpstr>
      <vt:lpstr>   Flying V (Lunch)</vt:lpstr>
      <vt:lpstr>Things to do in Tucson</vt:lpstr>
      <vt:lpstr>Conference Outing</vt:lpstr>
      <vt:lpstr>Program</vt:lpstr>
      <vt:lpstr>Program Committee</vt:lpstr>
      <vt:lpstr>Program Committee</vt:lpstr>
      <vt:lpstr>Program Committee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Barry Rountree</cp:lastModifiedBy>
  <cp:revision>206</cp:revision>
  <cp:lastPrinted>1601-01-01T00:00:00Z</cp:lastPrinted>
  <dcterms:created xsi:type="dcterms:W3CDTF">2011-06-02T08:01:17Z</dcterms:created>
  <dcterms:modified xsi:type="dcterms:W3CDTF">2011-06-02T08:01:26Z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